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9"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8" d="100"/>
          <a:sy n="68" d="100"/>
        </p:scale>
        <p:origin x="2166" y="-32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e3a6309cc6_3_32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U"/>
          </a:p>
        </p:txBody>
      </p:sp>
      <p:sp>
        <p:nvSpPr>
          <p:cNvPr id="440" name="Google Shape;440;g1e3a6309cc6_3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txBody>
          <a:bodyPr/>
          <a:lstStyle/>
          <a:p>
            <a:endParaRPr lang="en-AU"/>
          </a:p>
        </p:txBody>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txBody>
          <a:bodyPr/>
          <a:lstStyle/>
          <a:p>
            <a:endParaRPr lang="en-AU"/>
          </a:p>
        </p:txBody>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txBody>
          <a:bodyPr/>
          <a:lstStyle/>
          <a:p>
            <a:endParaRPr lang="en-AU"/>
          </a:p>
        </p:txBody>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txBody>
          <a:bodyPr/>
          <a:lstStyle/>
          <a:p>
            <a:endParaRPr lang="en-AU"/>
          </a:p>
        </p:txBody>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txBody>
          <a:bodyPr/>
          <a:lstStyle/>
          <a:p>
            <a:endParaRPr lang="en-AU"/>
          </a:p>
        </p:txBody>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txBody>
            <a:bodyPr/>
            <a:lstStyle/>
            <a:p>
              <a:endParaRPr lang="en-AU"/>
            </a:p>
          </p:txBody>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txBody>
            <a:bodyPr/>
            <a:lstStyle/>
            <a:p>
              <a:endParaRPr lang="en-AU"/>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5">
  <p:cSld name="CUSTOM_2">
    <p:spTree>
      <p:nvGrpSpPr>
        <p:cNvPr id="1"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355" name="Google Shape;355;p14"/>
          <p:cNvCxnSpPr>
            <a:stCxn id="356"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14"/>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14"/>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14"/>
          <p:cNvSpPr txBox="1"/>
          <p:nvPr/>
        </p:nvSpPr>
        <p:spPr>
          <a:xfrm>
            <a:off x="190350" y="11200"/>
            <a:ext cx="72909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spcBef>
                <a:spcPts val="0"/>
              </a:spcBef>
              <a:spcAft>
                <a:spcPts val="0"/>
              </a:spcAft>
              <a:buNone/>
            </a:pP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endParaRPr sz="1200">
              <a:solidFill>
                <a:srgbClr val="000000"/>
              </a:solidFill>
              <a:latin typeface="PT Sans Narrow"/>
              <a:ea typeface="PT Sans Narrow"/>
              <a:cs typeface="PT Sans Narrow"/>
              <a:sym typeface="PT Sans Narrow"/>
            </a:endParaRPr>
          </a:p>
        </p:txBody>
      </p:sp>
      <p:sp>
        <p:nvSpPr>
          <p:cNvPr id="386" name="Google Shape;386;p14"/>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txBody>
          <a:bodyPr/>
          <a:lstStyle/>
          <a:p>
            <a:endParaRPr lang="en-AU"/>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grpSp>
        <p:nvGrpSpPr>
          <p:cNvPr id="444" name="Google Shape;444;p19"/>
          <p:cNvGrpSpPr/>
          <p:nvPr/>
        </p:nvGrpSpPr>
        <p:grpSpPr>
          <a:xfrm>
            <a:off x="1870542" y="289567"/>
            <a:ext cx="5483915" cy="771300"/>
            <a:chOff x="-105215" y="665125"/>
            <a:chExt cx="5483915" cy="771300"/>
          </a:xfrm>
        </p:grpSpPr>
        <p:sp>
          <p:nvSpPr>
            <p:cNvPr id="445" name="Google Shape;445;p19"/>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AU" sz="1900" dirty="0">
                  <a:latin typeface="Google Sans SemiBold"/>
                  <a:ea typeface="Google Sans SemiBold"/>
                  <a:cs typeface="Google Sans SemiBold"/>
                  <a:sym typeface="Google Sans SemiBold"/>
                </a:rPr>
                <a:t>New York City TLC</a:t>
              </a:r>
              <a:endParaRPr sz="1900" dirty="0">
                <a:solidFill>
                  <a:srgbClr val="000000"/>
                </a:solidFill>
                <a:latin typeface="Google Sans SemiBold"/>
                <a:ea typeface="Google Sans SemiBold"/>
                <a:cs typeface="Google Sans SemiBold"/>
                <a:sym typeface="Google Sans SemiBold"/>
              </a:endParaRPr>
            </a:p>
          </p:txBody>
        </p:sp>
        <p:sp>
          <p:nvSpPr>
            <p:cNvPr id="446" name="Google Shape;446;p19"/>
            <p:cNvSpPr txBox="1"/>
            <p:nvPr/>
          </p:nvSpPr>
          <p:spPr>
            <a:xfrm>
              <a:off x="-105215" y="1025642"/>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AU" dirty="0">
                  <a:solidFill>
                    <a:srgbClr val="000000"/>
                  </a:solidFill>
                  <a:latin typeface="Roboto"/>
                  <a:ea typeface="Roboto"/>
                  <a:cs typeface="Roboto"/>
                  <a:sym typeface="Roboto"/>
                </a:rPr>
                <a:t>Executive summary by Automatidata</a:t>
              </a:r>
              <a:endParaRPr dirty="0">
                <a:solidFill>
                  <a:srgbClr val="000000"/>
                </a:solidFill>
                <a:latin typeface="Roboto"/>
                <a:ea typeface="Roboto"/>
                <a:cs typeface="Roboto"/>
                <a:sym typeface="Roboto"/>
              </a:endParaRPr>
            </a:p>
          </p:txBody>
        </p:sp>
      </p:grpSp>
      <p:pic>
        <p:nvPicPr>
          <p:cNvPr id="7" name="Picture 6" descr="A graph with a red line&#10;&#10;AI-generated content may be incorrect.">
            <a:extLst>
              <a:ext uri="{FF2B5EF4-FFF2-40B4-BE49-F238E27FC236}">
                <a16:creationId xmlns:a16="http://schemas.microsoft.com/office/drawing/2014/main" id="{89B14F65-1812-F086-CD3E-51952C0EB045}"/>
              </a:ext>
            </a:extLst>
          </p:cNvPr>
          <p:cNvPicPr>
            <a:picLocks noChangeAspect="1"/>
          </p:cNvPicPr>
          <p:nvPr/>
        </p:nvPicPr>
        <p:blipFill>
          <a:blip r:embed="rId3"/>
          <a:stretch>
            <a:fillRect/>
          </a:stretch>
        </p:blipFill>
        <p:spPr>
          <a:xfrm>
            <a:off x="3044494" y="4816929"/>
            <a:ext cx="4163006" cy="3667637"/>
          </a:xfrm>
          <a:prstGeom prst="rect">
            <a:avLst/>
          </a:prstGeom>
        </p:spPr>
      </p:pic>
      <p:sp>
        <p:nvSpPr>
          <p:cNvPr id="8" name="TextBox 7">
            <a:extLst>
              <a:ext uri="{FF2B5EF4-FFF2-40B4-BE49-F238E27FC236}">
                <a16:creationId xmlns:a16="http://schemas.microsoft.com/office/drawing/2014/main" id="{E8548CEF-AFE1-A1DF-21C0-63FCBF3EC638}"/>
              </a:ext>
            </a:extLst>
          </p:cNvPr>
          <p:cNvSpPr txBox="1"/>
          <p:nvPr/>
        </p:nvSpPr>
        <p:spPr>
          <a:xfrm>
            <a:off x="237819" y="2133030"/>
            <a:ext cx="2806675" cy="2031325"/>
          </a:xfrm>
          <a:prstGeom prst="rect">
            <a:avLst/>
          </a:prstGeom>
          <a:noFill/>
        </p:spPr>
        <p:txBody>
          <a:bodyPr wrap="square" rtlCol="0">
            <a:spAutoFit/>
          </a:bodyPr>
          <a:lstStyle/>
          <a:p>
            <a:r>
              <a:rPr lang="en-AU" dirty="0"/>
              <a:t>New York TLC has consulted Automatidata to build a regression model that can predict taxi fares before hand. In the Course 4 component, EDA has been performed, data has been transformed and cleaned and then a regression model is built using python resources.</a:t>
            </a:r>
          </a:p>
        </p:txBody>
      </p:sp>
      <p:sp>
        <p:nvSpPr>
          <p:cNvPr id="9" name="TextBox 8">
            <a:extLst>
              <a:ext uri="{FF2B5EF4-FFF2-40B4-BE49-F238E27FC236}">
                <a16:creationId xmlns:a16="http://schemas.microsoft.com/office/drawing/2014/main" id="{D4DC2DE8-4052-8149-A6BB-622EEF07DA0D}"/>
              </a:ext>
            </a:extLst>
          </p:cNvPr>
          <p:cNvSpPr txBox="1"/>
          <p:nvPr/>
        </p:nvSpPr>
        <p:spPr>
          <a:xfrm>
            <a:off x="3240302" y="2030957"/>
            <a:ext cx="4294279" cy="2031325"/>
          </a:xfrm>
          <a:prstGeom prst="rect">
            <a:avLst/>
          </a:prstGeom>
          <a:noFill/>
        </p:spPr>
        <p:txBody>
          <a:bodyPr wrap="square" rtlCol="0">
            <a:spAutoFit/>
          </a:bodyPr>
          <a:lstStyle/>
          <a:p>
            <a:r>
              <a:rPr lang="en-AU" dirty="0"/>
              <a:t>The regression model had good results overall. Approximately, 82% of its variance was explained which demonstrated the fact that the model was not overfit.</a:t>
            </a:r>
          </a:p>
          <a:p>
            <a:r>
              <a:rPr lang="en-AU" dirty="0"/>
              <a:t>Model metrics were given as follows: -</a:t>
            </a:r>
          </a:p>
          <a:p>
            <a:r>
              <a:rPr lang="en-AU" dirty="0"/>
              <a:t>R^2: 0.824</a:t>
            </a:r>
          </a:p>
          <a:p>
            <a:r>
              <a:rPr lang="en-AU" dirty="0"/>
              <a:t>MAE: 2.5</a:t>
            </a:r>
          </a:p>
          <a:p>
            <a:r>
              <a:rPr lang="en-AU" dirty="0"/>
              <a:t>MSE: 19.65</a:t>
            </a:r>
          </a:p>
          <a:p>
            <a:r>
              <a:rPr lang="en-AU" dirty="0"/>
              <a:t>RMSE: 4.43</a:t>
            </a:r>
          </a:p>
        </p:txBody>
      </p:sp>
      <p:sp>
        <p:nvSpPr>
          <p:cNvPr id="10" name="TextBox 9">
            <a:extLst>
              <a:ext uri="{FF2B5EF4-FFF2-40B4-BE49-F238E27FC236}">
                <a16:creationId xmlns:a16="http://schemas.microsoft.com/office/drawing/2014/main" id="{258C27FD-7CBE-6FD0-F590-BF56CB421365}"/>
              </a:ext>
            </a:extLst>
          </p:cNvPr>
          <p:cNvSpPr txBox="1"/>
          <p:nvPr/>
        </p:nvSpPr>
        <p:spPr>
          <a:xfrm>
            <a:off x="237819" y="5747657"/>
            <a:ext cx="2619681" cy="4185761"/>
          </a:xfrm>
          <a:prstGeom prst="rect">
            <a:avLst/>
          </a:prstGeom>
          <a:noFill/>
        </p:spPr>
        <p:txBody>
          <a:bodyPr wrap="square" rtlCol="0">
            <a:spAutoFit/>
          </a:bodyPr>
          <a:lstStyle/>
          <a:p>
            <a:r>
              <a:rPr lang="en-AU" dirty="0"/>
              <a:t>The following correlations were found using Pearson’s analysis: -</a:t>
            </a:r>
          </a:p>
          <a:p>
            <a:endParaRPr lang="en-AU" dirty="0"/>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endParaRPr lang="en-AU" dirty="0"/>
          </a:p>
          <a:p>
            <a:endParaRPr lang="en-AU" dirty="0"/>
          </a:p>
          <a:p>
            <a:endParaRPr lang="en-AU" dirty="0"/>
          </a:p>
          <a:p>
            <a:endParaRPr lang="en-AU" dirty="0"/>
          </a:p>
          <a:p>
            <a:endParaRPr lang="en-AU" dirty="0"/>
          </a:p>
          <a:p>
            <a:r>
              <a:rPr lang="en-AU" dirty="0"/>
              <a:t>Ride duration had the significant impact on fare amount with an increase of $9.45 in fare amount for +1 standard deviation of ride duration.</a:t>
            </a:r>
          </a:p>
        </p:txBody>
      </p:sp>
      <p:pic>
        <p:nvPicPr>
          <p:cNvPr id="12" name="Picture 11" descr="A graph of heatmap&#10;&#10;AI-generated content may be incorrect.">
            <a:extLst>
              <a:ext uri="{FF2B5EF4-FFF2-40B4-BE49-F238E27FC236}">
                <a16:creationId xmlns:a16="http://schemas.microsoft.com/office/drawing/2014/main" id="{C8DAB31C-0C3A-E106-F3F3-849D3130516B}"/>
              </a:ext>
            </a:extLst>
          </p:cNvPr>
          <p:cNvPicPr>
            <a:picLocks noChangeAspect="1"/>
          </p:cNvPicPr>
          <p:nvPr/>
        </p:nvPicPr>
        <p:blipFill>
          <a:blip r:embed="rId4"/>
          <a:stretch>
            <a:fillRect/>
          </a:stretch>
        </p:blipFill>
        <p:spPr>
          <a:xfrm>
            <a:off x="271638" y="6619362"/>
            <a:ext cx="2619788" cy="1865204"/>
          </a:xfrm>
          <a:prstGeom prst="rect">
            <a:avLst/>
          </a:prstGeom>
        </p:spPr>
      </p:pic>
      <p:sp>
        <p:nvSpPr>
          <p:cNvPr id="13" name="TextBox 12">
            <a:extLst>
              <a:ext uri="{FF2B5EF4-FFF2-40B4-BE49-F238E27FC236}">
                <a16:creationId xmlns:a16="http://schemas.microsoft.com/office/drawing/2014/main" id="{D613391B-D555-09BF-F85A-683F4073400C}"/>
              </a:ext>
            </a:extLst>
          </p:cNvPr>
          <p:cNvSpPr txBox="1"/>
          <p:nvPr/>
        </p:nvSpPr>
        <p:spPr>
          <a:xfrm>
            <a:off x="3460652" y="8637563"/>
            <a:ext cx="3746848" cy="1384995"/>
          </a:xfrm>
          <a:prstGeom prst="rect">
            <a:avLst/>
          </a:prstGeom>
          <a:noFill/>
        </p:spPr>
        <p:txBody>
          <a:bodyPr wrap="square" rtlCol="0">
            <a:spAutoFit/>
          </a:bodyPr>
          <a:lstStyle/>
          <a:p>
            <a:r>
              <a:rPr lang="en-AU" dirty="0"/>
              <a:t>The MLR shown above is a demonstration of successful taxi fare prediction of rides beforehand. The model performance is high on both training and testing sets showing the model is not overfit. It performed better on test data.</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183</Words>
  <Application>Microsoft Office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Roboto</vt:lpstr>
      <vt:lpstr>Google Sans SemiBold</vt:lpstr>
      <vt:lpstr>Work Sans</vt:lpstr>
      <vt:lpstr>Lato</vt:lpstr>
      <vt:lpstr>Calibri</vt:lpstr>
      <vt:lpstr>PT Sans Narrow</vt:lpstr>
      <vt:lpstr>Arial</vt:lpstr>
      <vt:lpstr>Google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Divya</dc:creator>
  <cp:lastModifiedBy>Divya Rathee</cp:lastModifiedBy>
  <cp:revision>2</cp:revision>
  <dcterms:modified xsi:type="dcterms:W3CDTF">2025-12-09T09:58:27Z</dcterms:modified>
</cp:coreProperties>
</file>